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61" r:id="rId3"/>
    <p:sldId id="257" r:id="rId4"/>
    <p:sldId id="273" r:id="rId5"/>
    <p:sldId id="260" r:id="rId6"/>
    <p:sldId id="258" r:id="rId7"/>
    <p:sldId id="259" r:id="rId8"/>
    <p:sldId id="262" r:id="rId9"/>
    <p:sldId id="270" r:id="rId10"/>
    <p:sldId id="264" r:id="rId11"/>
    <p:sldId id="266" r:id="rId12"/>
    <p:sldId id="272" r:id="rId13"/>
  </p:sldIdLst>
  <p:sldSz cx="12192000" cy="6858000"/>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5" autoAdjust="0"/>
    <p:restoredTop sz="84962" autoAdjust="0"/>
  </p:normalViewPr>
  <p:slideViewPr>
    <p:cSldViewPr snapToGrid="0">
      <p:cViewPr varScale="1">
        <p:scale>
          <a:sx n="75" d="100"/>
          <a:sy n="75" d="100"/>
        </p:scale>
        <p:origin x="74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EDA8C915-A074-41D9-96EB-F38872BCA0B8}" type="datetimeFigureOut">
              <a:rPr lang="en-US" smtClean="0"/>
              <a:t>7/20/2021</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3C43F06D-6C6C-4943-9F29-FC5EA4AC5E2D}" type="slidenum">
              <a:rPr lang="en-US" smtClean="0"/>
              <a:t>‹#›</a:t>
            </a:fld>
            <a:endParaRPr lang="en-US"/>
          </a:p>
        </p:txBody>
      </p:sp>
    </p:spTree>
    <p:extLst>
      <p:ext uri="{BB962C8B-B14F-4D97-AF65-F5344CB8AC3E}">
        <p14:creationId xmlns:p14="http://schemas.microsoft.com/office/powerpoint/2010/main" val="3342338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43F06D-6C6C-4943-9F29-FC5EA4AC5E2D}" type="slidenum">
              <a:rPr lang="en-US" smtClean="0"/>
              <a:t>1</a:t>
            </a:fld>
            <a:endParaRPr lang="en-US"/>
          </a:p>
        </p:txBody>
      </p:sp>
    </p:spTree>
    <p:extLst>
      <p:ext uri="{BB962C8B-B14F-4D97-AF65-F5344CB8AC3E}">
        <p14:creationId xmlns:p14="http://schemas.microsoft.com/office/powerpoint/2010/main" val="28957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43F06D-6C6C-4943-9F29-FC5EA4AC5E2D}" type="slidenum">
              <a:rPr lang="en-US" smtClean="0"/>
              <a:t>3</a:t>
            </a:fld>
            <a:endParaRPr lang="en-US"/>
          </a:p>
        </p:txBody>
      </p:sp>
    </p:spTree>
    <p:extLst>
      <p:ext uri="{BB962C8B-B14F-4D97-AF65-F5344CB8AC3E}">
        <p14:creationId xmlns:p14="http://schemas.microsoft.com/office/powerpoint/2010/main" val="534353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43F06D-6C6C-4943-9F29-FC5EA4AC5E2D}" type="slidenum">
              <a:rPr lang="en-US" smtClean="0"/>
              <a:t>8</a:t>
            </a:fld>
            <a:endParaRPr lang="en-US"/>
          </a:p>
        </p:txBody>
      </p:sp>
    </p:spTree>
    <p:extLst>
      <p:ext uri="{BB962C8B-B14F-4D97-AF65-F5344CB8AC3E}">
        <p14:creationId xmlns:p14="http://schemas.microsoft.com/office/powerpoint/2010/main" val="294207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7/20/2021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cholarships.asu.edu/scholarship/1546" TargetMode="External"/><Relationship Id="rId2" Type="http://schemas.openxmlformats.org/officeDocument/2006/relationships/hyperlink" Target="http://www.azacadec.org/decathletes/scholarships/#1454963081915-7597f365-3c8d"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511" y="-623280"/>
            <a:ext cx="6286500" cy="4191000"/>
          </a:xfrm>
          <a:prstGeom prst="rect">
            <a:avLst/>
          </a:prstGeom>
        </p:spPr>
      </p:pic>
      <p:pic>
        <p:nvPicPr>
          <p:cNvPr id="2050" name="Picture 2" descr="Image may contain: 20 people, people smiling, people stan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316" y="3178305"/>
            <a:ext cx="8226811" cy="360654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2211" y="-23638"/>
            <a:ext cx="5815300" cy="2138758"/>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err="1" smtClean="0"/>
              <a:t>Basha</a:t>
            </a:r>
            <a:r>
              <a:rPr lang="en-US" sz="4800" b="1" dirty="0" smtClean="0"/>
              <a:t> High School Academic </a:t>
            </a:r>
          </a:p>
          <a:p>
            <a:pPr algn="ctr"/>
            <a:r>
              <a:rPr lang="en-US" sz="4800" b="1" dirty="0" smtClean="0"/>
              <a:t>Decathlon</a:t>
            </a:r>
            <a:endParaRPr lang="en-US" sz="4800" b="1" dirty="0"/>
          </a:p>
        </p:txBody>
      </p:sp>
      <p:sp>
        <p:nvSpPr>
          <p:cNvPr id="10" name="Subtitle 2"/>
          <p:cNvSpPr txBox="1">
            <a:spLocks/>
          </p:cNvSpPr>
          <p:nvPr/>
        </p:nvSpPr>
        <p:spPr>
          <a:xfrm>
            <a:off x="143152" y="2242578"/>
            <a:ext cx="3097653" cy="79792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n-US" sz="2800" b="1" dirty="0" smtClean="0">
                <a:solidFill>
                  <a:schemeClr val="tx1"/>
                </a:solidFill>
              </a:rPr>
              <a:t>Class and Team</a:t>
            </a:r>
            <a:endParaRPr lang="en-US" sz="2800" b="1" dirty="0">
              <a:solidFill>
                <a:schemeClr val="tx1"/>
              </a:solidFill>
            </a:endParaRPr>
          </a:p>
        </p:txBody>
      </p:sp>
    </p:spTree>
    <p:extLst>
      <p:ext uri="{BB962C8B-B14F-4D97-AF65-F5344CB8AC3E}">
        <p14:creationId xmlns:p14="http://schemas.microsoft.com/office/powerpoint/2010/main" val="306517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7777" y="-345441"/>
            <a:ext cx="12268063" cy="7806393"/>
          </a:xfrm>
          <a:prstGeom prst="rect">
            <a:avLst/>
          </a:prstGeom>
        </p:spPr>
      </p:pic>
      <p:sp>
        <p:nvSpPr>
          <p:cNvPr id="2" name="Title 1"/>
          <p:cNvSpPr>
            <a:spLocks noGrp="1"/>
          </p:cNvSpPr>
          <p:nvPr>
            <p:ph type="title"/>
          </p:nvPr>
        </p:nvSpPr>
        <p:spPr>
          <a:xfrm>
            <a:off x="167777" y="0"/>
            <a:ext cx="2074491" cy="767368"/>
          </a:xfrm>
        </p:spPr>
        <p:txBody>
          <a:bodyPr/>
          <a:lstStyle/>
          <a:p>
            <a:r>
              <a:rPr lang="en-US" b="1" dirty="0" smtClean="0"/>
              <a:t>Awards</a:t>
            </a:r>
            <a:endParaRPr lang="en-US" b="1" dirty="0"/>
          </a:p>
        </p:txBody>
      </p:sp>
      <p:sp>
        <p:nvSpPr>
          <p:cNvPr id="7" name="TextBox 6"/>
          <p:cNvSpPr txBox="1"/>
          <p:nvPr/>
        </p:nvSpPr>
        <p:spPr>
          <a:xfrm>
            <a:off x="3187768" y="81279"/>
            <a:ext cx="6228080" cy="923330"/>
          </a:xfrm>
          <a:prstGeom prst="rect">
            <a:avLst/>
          </a:prstGeom>
          <a:noFill/>
        </p:spPr>
        <p:txBody>
          <a:bodyPr wrap="square" rtlCol="0">
            <a:spAutoFit/>
          </a:bodyPr>
          <a:lstStyle/>
          <a:p>
            <a:r>
              <a:rPr lang="en-US" dirty="0" smtClean="0">
                <a:solidFill>
                  <a:schemeClr val="bg1"/>
                </a:solidFill>
              </a:rPr>
              <a:t>Awards Ceremonies are open to the public to watch.</a:t>
            </a:r>
          </a:p>
          <a:p>
            <a:r>
              <a:rPr lang="en-US" dirty="0" smtClean="0">
                <a:solidFill>
                  <a:schemeClr val="bg1"/>
                </a:solidFill>
              </a:rPr>
              <a:t>We invite all parents and families to be present for awards.</a:t>
            </a:r>
            <a:endParaRPr lang="en-US" dirty="0">
              <a:solidFill>
                <a:schemeClr val="bg1"/>
              </a:solidFill>
            </a:endParaRPr>
          </a:p>
        </p:txBody>
      </p:sp>
    </p:spTree>
    <p:extLst>
      <p:ext uri="{BB962C8B-B14F-4D97-AF65-F5344CB8AC3E}">
        <p14:creationId xmlns:p14="http://schemas.microsoft.com/office/powerpoint/2010/main" val="1157045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574" y="147031"/>
            <a:ext cx="2893475" cy="560634"/>
          </a:xfrm>
        </p:spPr>
        <p:txBody>
          <a:bodyPr>
            <a:normAutofit fontScale="90000"/>
          </a:bodyPr>
          <a:lstStyle/>
          <a:p>
            <a:r>
              <a:rPr lang="en-US" b="1" dirty="0" smtClean="0"/>
              <a:t>Scholarships</a:t>
            </a:r>
            <a:endParaRPr lang="en-US" b="1" dirty="0"/>
          </a:p>
        </p:txBody>
      </p:sp>
      <p:sp>
        <p:nvSpPr>
          <p:cNvPr id="3" name="Content Placeholder 2"/>
          <p:cNvSpPr>
            <a:spLocks noGrp="1"/>
          </p:cNvSpPr>
          <p:nvPr>
            <p:ph idx="1"/>
          </p:nvPr>
        </p:nvSpPr>
        <p:spPr>
          <a:xfrm>
            <a:off x="4056959" y="6468555"/>
            <a:ext cx="8026490" cy="389445"/>
          </a:xfrm>
        </p:spPr>
        <p:txBody>
          <a:bodyPr>
            <a:normAutofit/>
          </a:bodyPr>
          <a:lstStyle/>
          <a:p>
            <a:pPr marL="0" indent="0">
              <a:buNone/>
            </a:pPr>
            <a:r>
              <a:rPr lang="en-US" sz="1400" dirty="0" smtClean="0"/>
              <a:t>http</a:t>
            </a:r>
            <a:r>
              <a:rPr lang="en-US" sz="1400" dirty="0"/>
              <a:t>://www.azacadec.org/decathletes/scholarships/#1454963082128-2259717e-3c00</a:t>
            </a:r>
          </a:p>
        </p:txBody>
      </p:sp>
      <p:sp>
        <p:nvSpPr>
          <p:cNvPr id="4" name="Rectangle 1"/>
          <p:cNvSpPr>
            <a:spLocks noChangeArrowheads="1"/>
          </p:cNvSpPr>
          <p:nvPr/>
        </p:nvSpPr>
        <p:spPr bwMode="auto">
          <a:xfrm>
            <a:off x="306130" y="2489334"/>
            <a:ext cx="11777319" cy="36933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Open Sans"/>
              </a:rPr>
              <a:t>Arizona Academic Decathlon Association grants cash prizes and post-secondary scholarships for top-scoring decathletes and members of winning teams.</a:t>
            </a:r>
            <a:endParaRPr kumimoji="0" lang="en-US" sz="2400" b="1" i="0" u="none" strike="noStrike" cap="none" normalizeH="0" baseline="0" dirty="0" smtClean="0">
              <a:ln>
                <a:noFill/>
              </a:ln>
              <a:solidFill>
                <a:srgbClr val="002868"/>
              </a:solidFill>
              <a:effectLst/>
              <a:latin typeface="Montserra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2868"/>
                </a:solidFill>
                <a:effectLst/>
                <a:latin typeface="Montserrat"/>
              </a:rPr>
              <a:t>University Scholarships for Decathletes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Open Sans"/>
              </a:rPr>
              <a:t>The major Arizona universities have recently offered the following scholarships. For all of the scholarships listed below except the ASU Two-Year Participation Scholarship, Arizona Academic Decathlon Association notifies the universities of the winning decathletes each year, and the universities contact the students to confirm the award. Award of these scholarships is dependent upon student eligibility and are subject to change at any time.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Open Sans"/>
              </a:rPr>
              <a:t>  </a:t>
            </a:r>
            <a:endParaRPr kumimoji="0" 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8D6DC4"/>
                </a:solidFill>
                <a:effectLst/>
                <a:latin typeface="Montserrat"/>
                <a:hlinkClick r:id="rId2"/>
              </a:rPr>
              <a:t>Arizona State University</a:t>
            </a:r>
            <a:endParaRPr kumimoji="0" lang="en-US" sz="1500" b="0" i="0" u="none" strike="noStrike" cap="none" normalizeH="0" baseline="0" dirty="0" smtClean="0">
              <a:ln>
                <a:noFill/>
              </a:ln>
              <a:solidFill>
                <a:srgbClr val="002868"/>
              </a:solidFill>
              <a:effectLst/>
              <a:latin typeface="Montserra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Open Sans"/>
              </a:rPr>
              <a:t>ASU Scholarships of $2,000 renewable for three years ($8,000 total if used for four years) are offered to the nine team members of the first place regional teams.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Open Sans"/>
              </a:rPr>
              <a:t>ASU awards $2,000 renewable scholarships for three years to Top Scoring Students of each region who were not members of the winning teams. These are the students who are awarded the ten-event medal.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Open Sans"/>
              </a:rPr>
              <a:t>ASU Two-Year Participation Scholarship is a one-time $500 cash award to any student who has been part of a competing team for two years. Students must apply to receive this scholarship; application information is available </a:t>
            </a:r>
            <a:r>
              <a:rPr kumimoji="0" lang="en-US" sz="1000" b="1" i="0" u="none" strike="noStrike" cap="none" normalizeH="0" baseline="0" dirty="0" smtClean="0">
                <a:ln>
                  <a:noFill/>
                </a:ln>
                <a:solidFill>
                  <a:srgbClr val="002868"/>
                </a:solidFill>
                <a:effectLst/>
                <a:latin typeface="Open Sans"/>
                <a:hlinkClick r:id="rId3"/>
              </a:rPr>
              <a:t>here</a:t>
            </a:r>
            <a:r>
              <a:rPr kumimoji="0" lang="en-US" sz="1000" b="0" i="0" u="none" strike="noStrike" cap="none" normalizeH="0" baseline="0" dirty="0" smtClean="0">
                <a:ln>
                  <a:noFill/>
                </a:ln>
                <a:solidFill>
                  <a:srgbClr val="000000"/>
                </a:solidFill>
                <a:effectLst/>
                <a:latin typeface="Open Sans"/>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sz="1000" dirty="0">
              <a:solidFill>
                <a:srgbClr val="000000"/>
              </a:solidFill>
              <a:latin typeface="Open Sans"/>
            </a:endParaRPr>
          </a:p>
          <a:p>
            <a:pPr defTabSz="914400"/>
            <a:r>
              <a:rPr lang="en-US" sz="1600" b="1" dirty="0" smtClean="0">
                <a:solidFill>
                  <a:srgbClr val="8D6DC4"/>
                </a:solidFill>
                <a:latin typeface="Montserrat"/>
                <a:hlinkClick r:id="rId2"/>
              </a:rPr>
              <a:t>University of </a:t>
            </a:r>
            <a:r>
              <a:rPr lang="en-US" sz="1600" b="1" dirty="0">
                <a:solidFill>
                  <a:srgbClr val="8D6DC4"/>
                </a:solidFill>
                <a:latin typeface="Montserrat"/>
                <a:hlinkClick r:id="rId2"/>
              </a:rPr>
              <a:t>Arizona</a:t>
            </a:r>
            <a:endParaRPr lang="en-US" sz="1600" dirty="0">
              <a:solidFill>
                <a:srgbClr val="002868"/>
              </a:solidFill>
              <a:latin typeface="Montserra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Open Sans"/>
            </a:endParaRPr>
          </a:p>
          <a:p>
            <a:r>
              <a:rPr lang="en-US" sz="1000" dirty="0"/>
              <a:t>UA Scholarships of $3,000 renewable for three years ($12,000 total if used for four years) are offered to the nine team members of the first place regional teams.</a:t>
            </a:r>
          </a:p>
          <a:p>
            <a:r>
              <a:rPr lang="en-US" sz="1000" dirty="0"/>
              <a:t>UA awards $3,000 renewable scholarships for three years to Top Scoring Students of each region who were not members of the winning teams. These are the students who are awarded the ten-event medal</a:t>
            </a:r>
            <a:r>
              <a:rPr lang="en-US" sz="1000" dirty="0" smtClean="0"/>
              <a:t>.</a:t>
            </a:r>
          </a:p>
          <a:p>
            <a:pPr lvl="0"/>
            <a:r>
              <a:rPr lang="en-US" sz="1500" b="1" dirty="0" smtClean="0">
                <a:solidFill>
                  <a:srgbClr val="8D6DC4"/>
                </a:solidFill>
                <a:latin typeface="Montserrat"/>
                <a:hlinkClick r:id="rId2"/>
              </a:rPr>
              <a:t>Northern Arizona </a:t>
            </a:r>
            <a:r>
              <a:rPr lang="en-US" sz="1500" b="1" dirty="0">
                <a:solidFill>
                  <a:srgbClr val="8D6DC4"/>
                </a:solidFill>
                <a:latin typeface="Montserrat"/>
                <a:hlinkClick r:id="rId2"/>
              </a:rPr>
              <a:t>University</a:t>
            </a:r>
            <a:endParaRPr lang="en-US" sz="1500" dirty="0">
              <a:solidFill>
                <a:srgbClr val="002868"/>
              </a:solidFill>
              <a:latin typeface="Montserrat"/>
            </a:endParaRPr>
          </a:p>
          <a:p>
            <a:endParaRPr lang="en-US" sz="1000" dirty="0"/>
          </a:p>
          <a:p>
            <a:r>
              <a:rPr lang="en-US" sz="1000" dirty="0"/>
              <a:t>NAU Scholarship awards $1,750 renewable for three years ($7,000 for four years) to the nine team members of the first place regional teams.</a:t>
            </a:r>
          </a:p>
          <a:p>
            <a:r>
              <a:rPr lang="en-US" sz="1000" dirty="0"/>
              <a:t>NAU Scholarship awards $1,750 renewable for three years ($7,000 for four years) to Top Scoring Students of each region. These are the students who are awarded the ten-event medal.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Open Sans"/>
            </a:endParaRPr>
          </a:p>
        </p:txBody>
      </p:sp>
      <p:pic>
        <p:nvPicPr>
          <p:cNvPr id="1026" name="Picture 2" descr="ASU-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49" y="1265000"/>
            <a:ext cx="20574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University_of_Arizon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452" y="1060433"/>
            <a:ext cx="484822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U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8000" y="1265000"/>
            <a:ext cx="2562225"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820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 Categories</a:t>
            </a:r>
            <a:r>
              <a:rPr lang="en-US" dirty="0" smtClean="0"/>
              <a:t/>
            </a:r>
            <a:br>
              <a:rPr lang="en-US" dirty="0" smtClean="0"/>
            </a:br>
            <a:r>
              <a:rPr lang="en-US" dirty="0"/>
              <a:t>	</a:t>
            </a:r>
          </a:p>
        </p:txBody>
      </p:sp>
      <p:sp>
        <p:nvSpPr>
          <p:cNvPr id="3" name="Content Placeholder 2"/>
          <p:cNvSpPr>
            <a:spLocks noGrp="1"/>
          </p:cNvSpPr>
          <p:nvPr>
            <p:ph idx="1"/>
          </p:nvPr>
        </p:nvSpPr>
        <p:spPr>
          <a:xfrm>
            <a:off x="1621023" y="1568823"/>
            <a:ext cx="3937094" cy="3810000"/>
          </a:xfrm>
        </p:spPr>
        <p:txBody>
          <a:bodyPr>
            <a:normAutofit lnSpcReduction="10000"/>
          </a:bodyPr>
          <a:lstStyle/>
          <a:p>
            <a:r>
              <a:rPr lang="en-US" sz="3600" b="1" dirty="0" smtClean="0"/>
              <a:t>Honors</a:t>
            </a:r>
          </a:p>
          <a:p>
            <a:pPr lvl="1"/>
            <a:r>
              <a:rPr lang="en-US" sz="3400" dirty="0" smtClean="0"/>
              <a:t>3.8-4.0 GPA </a:t>
            </a:r>
          </a:p>
          <a:p>
            <a:r>
              <a:rPr lang="en-US" sz="3600" b="1" dirty="0" smtClean="0"/>
              <a:t>Scholastic</a:t>
            </a:r>
          </a:p>
          <a:p>
            <a:pPr lvl="1"/>
            <a:r>
              <a:rPr lang="en-US" sz="3400" dirty="0" smtClean="0"/>
              <a:t>3.2-3.79 GPA</a:t>
            </a:r>
          </a:p>
          <a:p>
            <a:r>
              <a:rPr lang="en-US" sz="3600" b="1" dirty="0" smtClean="0"/>
              <a:t>Varsity</a:t>
            </a:r>
            <a:endParaRPr lang="en-US" sz="3400" b="1" dirty="0" smtClean="0"/>
          </a:p>
          <a:p>
            <a:pPr lvl="1"/>
            <a:r>
              <a:rPr lang="en-US" sz="3400" dirty="0" smtClean="0"/>
              <a:t>3.19 </a:t>
            </a:r>
          </a:p>
        </p:txBody>
      </p:sp>
      <p:sp>
        <p:nvSpPr>
          <p:cNvPr id="4" name="TextBox 3"/>
          <p:cNvSpPr txBox="1"/>
          <p:nvPr/>
        </p:nvSpPr>
        <p:spPr>
          <a:xfrm>
            <a:off x="6436660" y="1568823"/>
            <a:ext cx="4984376" cy="4524315"/>
          </a:xfrm>
          <a:prstGeom prst="rect">
            <a:avLst/>
          </a:prstGeom>
          <a:noFill/>
        </p:spPr>
        <p:txBody>
          <a:bodyPr wrap="square" rtlCol="0">
            <a:spAutoFit/>
          </a:bodyPr>
          <a:lstStyle/>
          <a:p>
            <a:r>
              <a:rPr lang="en-US" dirty="0" smtClean="0"/>
              <a:t>How do I know which category I am in?</a:t>
            </a:r>
          </a:p>
          <a:p>
            <a:endParaRPr lang="en-US" dirty="0"/>
          </a:p>
          <a:p>
            <a:r>
              <a:rPr lang="en-US" dirty="0" smtClean="0"/>
              <a:t>1. Go to your Infinite Campus.</a:t>
            </a:r>
          </a:p>
          <a:p>
            <a:endParaRPr lang="en-US" dirty="0" smtClean="0"/>
          </a:p>
          <a:p>
            <a:r>
              <a:rPr lang="en-US" dirty="0" smtClean="0"/>
              <a:t>2. Find your Unofficial Transcript.</a:t>
            </a:r>
          </a:p>
          <a:p>
            <a:endParaRPr lang="en-US" dirty="0" smtClean="0"/>
          </a:p>
          <a:p>
            <a:r>
              <a:rPr lang="en-US" dirty="0" smtClean="0"/>
              <a:t>3. Take </a:t>
            </a:r>
            <a:r>
              <a:rPr lang="en-US" b="1" dirty="0" smtClean="0"/>
              <a:t>ONLY</a:t>
            </a:r>
            <a:r>
              <a:rPr lang="en-US" dirty="0" smtClean="0"/>
              <a:t> your last 2 years semester grades from </a:t>
            </a:r>
            <a:r>
              <a:rPr lang="en-US" b="1" dirty="0" smtClean="0"/>
              <a:t>ONLY English, Social Studies, Math and Science</a:t>
            </a:r>
            <a:r>
              <a:rPr lang="en-US" dirty="0" smtClean="0"/>
              <a:t>. </a:t>
            </a:r>
            <a:r>
              <a:rPr lang="en-US" b="1" dirty="0" smtClean="0"/>
              <a:t>NO ELECTIVES COUNT, </a:t>
            </a:r>
            <a:endParaRPr lang="en-US" dirty="0"/>
          </a:p>
          <a:p>
            <a:r>
              <a:rPr lang="en-US" sz="1400" dirty="0" smtClean="0"/>
              <a:t>Unless they are in the core categories)</a:t>
            </a:r>
            <a:r>
              <a:rPr lang="en-US" dirty="0" smtClean="0"/>
              <a:t>.</a:t>
            </a:r>
          </a:p>
          <a:p>
            <a:endParaRPr lang="en-US" dirty="0" smtClean="0"/>
          </a:p>
          <a:p>
            <a:r>
              <a:rPr lang="en-US" dirty="0" smtClean="0"/>
              <a:t>4. Unweight them!!!</a:t>
            </a:r>
          </a:p>
          <a:p>
            <a:r>
              <a:rPr lang="en-US" dirty="0" smtClean="0"/>
              <a:t>A= 4   B=3   C=2   D=1   F=0</a:t>
            </a:r>
          </a:p>
          <a:p>
            <a:endParaRPr lang="en-US" dirty="0"/>
          </a:p>
          <a:p>
            <a:r>
              <a:rPr lang="en-US" dirty="0" smtClean="0"/>
              <a:t>5. Average them (add all together and divide by number of classes)</a:t>
            </a:r>
            <a:endParaRPr lang="en-US" dirty="0"/>
          </a:p>
        </p:txBody>
      </p:sp>
      <p:pic>
        <p:nvPicPr>
          <p:cNvPr id="1026" name="Picture 2" descr="https://maxcdn.icons8.com/Share/icon/Arrows/down16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362" y="4688541"/>
            <a:ext cx="421341" cy="42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315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250365"/>
            <a:ext cx="8911687" cy="1280890"/>
          </a:xfrm>
        </p:spPr>
        <p:txBody>
          <a:bodyPr/>
          <a:lstStyle/>
          <a:p>
            <a:r>
              <a:rPr lang="en-US" dirty="0" smtClean="0"/>
              <a:t>What do we do?</a:t>
            </a:r>
            <a:endParaRPr lang="en-US" dirty="0"/>
          </a:p>
        </p:txBody>
      </p:sp>
      <p:sp>
        <p:nvSpPr>
          <p:cNvPr id="3" name="Content Placeholder 2"/>
          <p:cNvSpPr>
            <a:spLocks noGrp="1"/>
          </p:cNvSpPr>
          <p:nvPr>
            <p:ph idx="1"/>
          </p:nvPr>
        </p:nvSpPr>
        <p:spPr>
          <a:xfrm>
            <a:off x="2585499" y="890810"/>
            <a:ext cx="8915400" cy="5086350"/>
          </a:xfrm>
        </p:spPr>
        <p:txBody>
          <a:bodyPr>
            <a:normAutofit/>
          </a:bodyPr>
          <a:lstStyle/>
          <a:p>
            <a:r>
              <a:rPr lang="en-US" sz="2400" dirty="0" smtClean="0"/>
              <a:t>Class:	</a:t>
            </a:r>
          </a:p>
          <a:p>
            <a:pPr lvl="1"/>
            <a:r>
              <a:rPr lang="en-US" sz="2200" dirty="0" smtClean="0"/>
              <a:t>English Elective</a:t>
            </a:r>
          </a:p>
          <a:p>
            <a:pPr lvl="2"/>
            <a:r>
              <a:rPr lang="en-US" sz="2000" dirty="0" smtClean="0"/>
              <a:t>Weighted Elective Grade improves GPA</a:t>
            </a:r>
          </a:p>
          <a:p>
            <a:pPr lvl="2"/>
            <a:r>
              <a:rPr lang="en-US" sz="2000" b="1" dirty="0" smtClean="0"/>
              <a:t>Honors</a:t>
            </a:r>
            <a:r>
              <a:rPr lang="en-US" sz="2000" dirty="0" smtClean="0"/>
              <a:t> Academic Decathlon</a:t>
            </a:r>
            <a:endParaRPr lang="en-US" sz="2200" dirty="0"/>
          </a:p>
          <a:p>
            <a:pPr lvl="1"/>
            <a:r>
              <a:rPr lang="en-US" sz="2200" dirty="0" smtClean="0"/>
              <a:t>Tournaments</a:t>
            </a:r>
          </a:p>
          <a:p>
            <a:pPr lvl="2"/>
            <a:r>
              <a:rPr lang="en-US" sz="2000" dirty="0" err="1" smtClean="0"/>
              <a:t>Invitationals</a:t>
            </a:r>
            <a:r>
              <a:rPr lang="en-US" sz="2000" dirty="0" smtClean="0"/>
              <a:t>, Regional, State &amp; National Tournaments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45753">
            <a:off x="8040339" y="4022203"/>
            <a:ext cx="3859238" cy="25728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195" y="3528685"/>
            <a:ext cx="6536004" cy="3254234"/>
          </a:xfrm>
          <a:prstGeom prst="rect">
            <a:avLst/>
          </a:prstGeom>
        </p:spPr>
      </p:pic>
    </p:spTree>
    <p:extLst>
      <p:ext uri="{BB962C8B-B14F-4D97-AF65-F5344CB8AC3E}">
        <p14:creationId xmlns:p14="http://schemas.microsoft.com/office/powerpoint/2010/main" val="2600203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a:t>
            </a:r>
            <a:endParaRPr lang="en-US" dirty="0"/>
          </a:p>
        </p:txBody>
      </p:sp>
      <p:sp>
        <p:nvSpPr>
          <p:cNvPr id="3" name="Content Placeholder 2"/>
          <p:cNvSpPr>
            <a:spLocks noGrp="1"/>
          </p:cNvSpPr>
          <p:nvPr>
            <p:ph idx="1"/>
          </p:nvPr>
        </p:nvSpPr>
        <p:spPr>
          <a:xfrm>
            <a:off x="2589212" y="2133600"/>
            <a:ext cx="8915400" cy="4455546"/>
          </a:xfrm>
        </p:spPr>
        <p:txBody>
          <a:bodyPr>
            <a:normAutofit fontScale="92500" lnSpcReduction="20000"/>
          </a:bodyPr>
          <a:lstStyle/>
          <a:p>
            <a:r>
              <a:rPr lang="en-US" sz="2400" dirty="0" smtClean="0"/>
              <a:t>An overall Curricular Theme is given each year that integrates the different academic disciplines.</a:t>
            </a:r>
          </a:p>
          <a:p>
            <a:pPr lvl="2"/>
            <a:r>
              <a:rPr lang="en-US" sz="2400" dirty="0" smtClean="0"/>
              <a:t>2018-2019:  The 1960’s, Transformational Decade</a:t>
            </a:r>
          </a:p>
          <a:p>
            <a:pPr lvl="2"/>
            <a:r>
              <a:rPr lang="en-US" sz="2400" dirty="0" smtClean="0"/>
              <a:t>2017-2018:  Africa</a:t>
            </a:r>
          </a:p>
          <a:p>
            <a:pPr lvl="2"/>
            <a:r>
              <a:rPr lang="en-US" sz="2400" dirty="0" smtClean="0"/>
              <a:t>2016-2017:  World War II</a:t>
            </a:r>
          </a:p>
          <a:p>
            <a:pPr lvl="2"/>
            <a:r>
              <a:rPr lang="en-US" sz="2400" dirty="0" smtClean="0"/>
              <a:t>2015-2016:  India</a:t>
            </a:r>
          </a:p>
          <a:p>
            <a:pPr lvl="2"/>
            <a:r>
              <a:rPr lang="en-US" sz="2400" dirty="0" smtClean="0"/>
              <a:t>2014-2015:  New Alternatives in </a:t>
            </a:r>
            <a:r>
              <a:rPr lang="en-US" sz="2400" dirty="0" smtClean="0"/>
              <a:t>Energy</a:t>
            </a:r>
            <a:endParaRPr lang="en-US" sz="2400" dirty="0"/>
          </a:p>
          <a:p>
            <a:pPr lvl="2"/>
            <a:r>
              <a:rPr lang="en-US" sz="2400" dirty="0" smtClean="0"/>
              <a:t>2019-2020: Health And Wellness</a:t>
            </a:r>
          </a:p>
          <a:p>
            <a:pPr lvl="2"/>
            <a:r>
              <a:rPr lang="en-US" sz="2400" dirty="0" smtClean="0"/>
              <a:t>2020-2021: The Cold </a:t>
            </a:r>
            <a:r>
              <a:rPr lang="en-US" sz="2400" dirty="0" smtClean="0"/>
              <a:t>War</a:t>
            </a:r>
          </a:p>
          <a:p>
            <a:pPr lvl="2"/>
            <a:endParaRPr lang="en-US" sz="2400" dirty="0"/>
          </a:p>
          <a:p>
            <a:pPr lvl="2"/>
            <a:r>
              <a:rPr lang="en-US" sz="2400" b="1" dirty="0" smtClean="0"/>
              <a:t>2021-2022: Water A Most Essential Resource</a:t>
            </a:r>
            <a:endParaRPr lang="en-US" sz="2400" b="1" dirty="0"/>
          </a:p>
        </p:txBody>
      </p:sp>
      <p:sp>
        <p:nvSpPr>
          <p:cNvPr id="5" name="AutoShape 4" descr="Image result for usad curriculum log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Image result for usad curriculum logos arizo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456" y="312738"/>
            <a:ext cx="1534043" cy="150336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usad curriculum logos af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5591">
            <a:off x="543388" y="2260317"/>
            <a:ext cx="19240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usad curriculum  in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14141">
            <a:off x="1454293" y="4245646"/>
            <a:ext cx="1848745" cy="239181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83249">
            <a:off x="9891376" y="3721061"/>
            <a:ext cx="1872713" cy="240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rot="889941">
            <a:off x="10373446" y="210667"/>
            <a:ext cx="1482080" cy="1829103"/>
          </a:xfrm>
          <a:prstGeom prst="rect">
            <a:avLst/>
          </a:prstGeom>
        </p:spPr>
      </p:pic>
    </p:spTree>
    <p:extLst>
      <p:ext uri="{BB962C8B-B14F-4D97-AF65-F5344CB8AC3E}">
        <p14:creationId xmlns:p14="http://schemas.microsoft.com/office/powerpoint/2010/main" val="1946636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4053" y="2742302"/>
            <a:ext cx="10614992" cy="4123761"/>
          </a:xfrm>
        </p:spPr>
        <p:txBody>
          <a:bodyPr>
            <a:normAutofit lnSpcReduction="10000"/>
          </a:bodyPr>
          <a:lstStyle/>
          <a:p>
            <a:pPr marL="0" indent="0" fontAlgn="base">
              <a:buNone/>
            </a:pPr>
            <a:r>
              <a:rPr lang="en-US" b="1" dirty="0" smtClean="0"/>
              <a:t>A </a:t>
            </a:r>
            <a:r>
              <a:rPr lang="en-US" b="1" dirty="0"/>
              <a:t>team can only win with </a:t>
            </a:r>
            <a:r>
              <a:rPr lang="en-US" b="1" dirty="0" smtClean="0"/>
              <a:t>at least 2 teammates </a:t>
            </a:r>
            <a:r>
              <a:rPr lang="en-US" b="1" dirty="0"/>
              <a:t>in all three weight divisions. A full team consists of 3 honors, 3 scholastic and 3 varsity students.</a:t>
            </a:r>
            <a:r>
              <a:rPr lang="en-US" dirty="0"/>
              <a:t>  </a:t>
            </a:r>
            <a:endParaRPr lang="en-US" sz="1000" dirty="0"/>
          </a:p>
          <a:p>
            <a:pPr marL="0" indent="0" fontAlgn="base">
              <a:buNone/>
            </a:pPr>
            <a:r>
              <a:rPr lang="en-US" dirty="0" smtClean="0"/>
              <a:t>All students in the class will participate at </a:t>
            </a:r>
            <a:r>
              <a:rPr lang="en-US" dirty="0" err="1" smtClean="0"/>
              <a:t>invitationals</a:t>
            </a:r>
            <a:r>
              <a:rPr lang="en-US" dirty="0" smtClean="0"/>
              <a:t>. All students can win individual medals whether they are one of the nine students on the “A” team or not. Some students specialize in a specific subject (for example math, music, speech) but all must compete in all 10 areas and are encouraged and coached to improve in all 10 disciplines. The top 3 overall scores (1000 x 10=10,000 total points) in each of the three GPA divisions will advance to Regional and State competitions as the official school team.</a:t>
            </a:r>
            <a:endParaRPr lang="en-US" sz="1000" dirty="0"/>
          </a:p>
          <a:p>
            <a:pPr marL="0" indent="0" fontAlgn="base">
              <a:buNone/>
            </a:pPr>
            <a:r>
              <a:rPr lang="en-US" dirty="0" smtClean="0"/>
              <a:t>This </a:t>
            </a:r>
            <a:r>
              <a:rPr lang="en-US" dirty="0"/>
              <a:t>provides an opportunity for students who are academically interested, but for some reason, </a:t>
            </a:r>
            <a:r>
              <a:rPr lang="en-US" dirty="0" smtClean="0"/>
              <a:t>have some </a:t>
            </a:r>
            <a:r>
              <a:rPr lang="en-US" dirty="0"/>
              <a:t>B or C grades to succeed. It also shows the students at a young age that grades are not necessarily an indicator of intelligence and that they should strive to work with students at all levels. Students also experience that often the person with the highest GPA is not necessarily the smartest person in the room. I have been pleasantly surprised at how some of our "C" students have scored higher than many of the "A" students. This develops a tolerance for different talents in peers and a greater ability for collaboration.</a:t>
            </a:r>
          </a:p>
          <a:p>
            <a:endParaRPr lang="en-US" dirty="0"/>
          </a:p>
        </p:txBody>
      </p:sp>
      <p:sp>
        <p:nvSpPr>
          <p:cNvPr id="4" name="Content Placeholder 2"/>
          <p:cNvSpPr txBox="1">
            <a:spLocks/>
          </p:cNvSpPr>
          <p:nvPr/>
        </p:nvSpPr>
        <p:spPr>
          <a:xfrm>
            <a:off x="4864387" y="1135804"/>
            <a:ext cx="2178392" cy="7166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6"/>
              </a:buClr>
              <a:buNone/>
            </a:pPr>
            <a:r>
              <a:rPr lang="en-US" sz="1600" b="1" dirty="0" smtClean="0"/>
              <a:t>Varsity</a:t>
            </a:r>
          </a:p>
          <a:p>
            <a:pPr lvl="1">
              <a:buClr>
                <a:schemeClr val="accent6"/>
              </a:buClr>
            </a:pPr>
            <a:r>
              <a:rPr lang="en-US" dirty="0" smtClean="0"/>
              <a:t>3.19↓</a:t>
            </a:r>
          </a:p>
        </p:txBody>
      </p:sp>
      <p:grpSp>
        <p:nvGrpSpPr>
          <p:cNvPr id="5" name="Group 4"/>
          <p:cNvGrpSpPr/>
          <p:nvPr/>
        </p:nvGrpSpPr>
        <p:grpSpPr>
          <a:xfrm>
            <a:off x="1667435" y="168292"/>
            <a:ext cx="9870142" cy="1073199"/>
            <a:chOff x="1880213" y="377914"/>
            <a:chExt cx="7752626" cy="1073199"/>
          </a:xfrm>
        </p:grpSpPr>
        <p:pic>
          <p:nvPicPr>
            <p:cNvPr id="6" name="Picture 2" descr="Image result for student clipart silhoue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49" y="377914"/>
              <a:ext cx="1029528" cy="1029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student clipart silhoue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3311" y="421585"/>
              <a:ext cx="1029528" cy="10295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38545" y="751683"/>
              <a:ext cx="915617" cy="369332"/>
            </a:xfrm>
            <a:prstGeom prst="rect">
              <a:avLst/>
            </a:prstGeom>
            <a:noFill/>
          </p:spPr>
          <p:txBody>
            <a:bodyPr wrap="square" rtlCol="0">
              <a:spAutoFit/>
            </a:bodyPr>
            <a:lstStyle/>
            <a:p>
              <a:pPr algn="ctr"/>
              <a:r>
                <a:rPr lang="en-US" dirty="0" smtClean="0"/>
                <a:t>Varsity</a:t>
              </a:r>
              <a:endParaRPr lang="en-US" dirty="0"/>
            </a:p>
          </p:txBody>
        </p:sp>
        <p:sp>
          <p:nvSpPr>
            <p:cNvPr id="10" name="TextBox 9"/>
            <p:cNvSpPr txBox="1"/>
            <p:nvPr/>
          </p:nvSpPr>
          <p:spPr>
            <a:xfrm>
              <a:off x="7687694" y="767423"/>
              <a:ext cx="915617" cy="369332"/>
            </a:xfrm>
            <a:prstGeom prst="rect">
              <a:avLst/>
            </a:prstGeom>
            <a:noFill/>
          </p:spPr>
          <p:txBody>
            <a:bodyPr wrap="square" rtlCol="0">
              <a:spAutoFit/>
            </a:bodyPr>
            <a:lstStyle/>
            <a:p>
              <a:pPr algn="ctr"/>
              <a:r>
                <a:rPr lang="en-US" dirty="0" smtClean="0"/>
                <a:t>Honors</a:t>
              </a:r>
              <a:endParaRPr lang="en-US" dirty="0"/>
            </a:p>
          </p:txBody>
        </p:sp>
        <p:sp>
          <p:nvSpPr>
            <p:cNvPr id="11" name="TextBox 10"/>
            <p:cNvSpPr txBox="1"/>
            <p:nvPr/>
          </p:nvSpPr>
          <p:spPr>
            <a:xfrm>
              <a:off x="5457477" y="767423"/>
              <a:ext cx="1115109" cy="369332"/>
            </a:xfrm>
            <a:prstGeom prst="rect">
              <a:avLst/>
            </a:prstGeom>
            <a:noFill/>
          </p:spPr>
          <p:txBody>
            <a:bodyPr wrap="square" rtlCol="0">
              <a:spAutoFit/>
            </a:bodyPr>
            <a:lstStyle/>
            <a:p>
              <a:pPr algn="ctr"/>
              <a:r>
                <a:rPr lang="en-US" dirty="0" smtClean="0"/>
                <a:t>Scholastic</a:t>
              </a:r>
              <a:endParaRPr lang="en-US" dirty="0"/>
            </a:p>
          </p:txBody>
        </p:sp>
        <p:sp>
          <p:nvSpPr>
            <p:cNvPr id="12" name="TextBox 11"/>
            <p:cNvSpPr txBox="1"/>
            <p:nvPr/>
          </p:nvSpPr>
          <p:spPr>
            <a:xfrm>
              <a:off x="1880213" y="759523"/>
              <a:ext cx="1932167" cy="646331"/>
            </a:xfrm>
            <a:prstGeom prst="rect">
              <a:avLst/>
            </a:prstGeom>
            <a:noFill/>
          </p:spPr>
          <p:txBody>
            <a:bodyPr wrap="square" rtlCol="0">
              <a:spAutoFit/>
            </a:bodyPr>
            <a:lstStyle/>
            <a:p>
              <a:r>
                <a:rPr lang="en-US" dirty="0" smtClean="0"/>
                <a:t>Full </a:t>
              </a:r>
              <a:r>
                <a:rPr lang="en-US" dirty="0" err="1" smtClean="0"/>
                <a:t>AcDecTeam</a:t>
              </a:r>
              <a:r>
                <a:rPr lang="en-US" dirty="0" smtClean="0"/>
                <a:t> =</a:t>
              </a:r>
              <a:endParaRPr lang="en-US" dirty="0"/>
            </a:p>
          </p:txBody>
        </p:sp>
      </p:grpSp>
      <p:pic>
        <p:nvPicPr>
          <p:cNvPr id="13" name="Picture 4" descr="Image result for basha bear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46" y="5603889"/>
            <a:ext cx="1158809" cy="869107"/>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7330109" y="1153816"/>
            <a:ext cx="2167274" cy="87634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6"/>
              </a:buClr>
              <a:buNone/>
            </a:pPr>
            <a:r>
              <a:rPr lang="en-US" sz="1600" b="1" dirty="0" smtClean="0"/>
              <a:t>Scholastic</a:t>
            </a:r>
          </a:p>
          <a:p>
            <a:pPr lvl="1">
              <a:buClr>
                <a:schemeClr val="accent6"/>
              </a:buClr>
            </a:pPr>
            <a:r>
              <a:rPr lang="en-US" dirty="0" smtClean="0"/>
              <a:t>3.2-3.79 GPA</a:t>
            </a:r>
          </a:p>
        </p:txBody>
      </p:sp>
      <p:sp>
        <p:nvSpPr>
          <p:cNvPr id="15" name="Content Placeholder 2"/>
          <p:cNvSpPr txBox="1">
            <a:spLocks/>
          </p:cNvSpPr>
          <p:nvPr/>
        </p:nvSpPr>
        <p:spPr>
          <a:xfrm>
            <a:off x="10035532" y="1148159"/>
            <a:ext cx="2156468" cy="8133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6"/>
              </a:buClr>
              <a:buNone/>
            </a:pPr>
            <a:r>
              <a:rPr lang="en-US" sz="1600" b="1" dirty="0" smtClean="0"/>
              <a:t>Honors</a:t>
            </a:r>
          </a:p>
          <a:p>
            <a:pPr lvl="1">
              <a:buClr>
                <a:schemeClr val="accent6"/>
              </a:buClr>
            </a:pPr>
            <a:r>
              <a:rPr lang="en-US" dirty="0"/>
              <a:t>3.8-4.0 </a:t>
            </a:r>
            <a:r>
              <a:rPr lang="en-US" dirty="0" smtClean="0"/>
              <a:t>GPA </a:t>
            </a:r>
          </a:p>
        </p:txBody>
      </p:sp>
      <p:sp>
        <p:nvSpPr>
          <p:cNvPr id="17" name="TextBox 16"/>
          <p:cNvSpPr txBox="1"/>
          <p:nvPr/>
        </p:nvSpPr>
        <p:spPr>
          <a:xfrm>
            <a:off x="4127346" y="1817854"/>
            <a:ext cx="8051748" cy="923330"/>
          </a:xfrm>
          <a:prstGeom prst="rect">
            <a:avLst/>
          </a:prstGeom>
          <a:noFill/>
        </p:spPr>
        <p:txBody>
          <a:bodyPr wrap="square" rtlCol="0">
            <a:spAutoFit/>
          </a:bodyPr>
          <a:lstStyle/>
          <a:p>
            <a:r>
              <a:rPr lang="en-US" dirty="0" smtClean="0">
                <a:solidFill>
                  <a:srgbClr val="FF0000"/>
                </a:solidFill>
              </a:rPr>
              <a:t>Only the four core subjects and world language grades from the students’ previous two year’s transcript are used to calculate GPA weights; not current grades or any electives such as PE or Music or CTE.</a:t>
            </a:r>
            <a:endParaRPr lang="en-US" dirty="0">
              <a:solidFill>
                <a:srgbClr val="FF0000"/>
              </a:solidFill>
            </a:endParaRPr>
          </a:p>
        </p:txBody>
      </p:sp>
      <p:pic>
        <p:nvPicPr>
          <p:cNvPr id="2" name="Picture 1"/>
          <p:cNvPicPr>
            <a:picLocks noChangeAspect="1"/>
          </p:cNvPicPr>
          <p:nvPr/>
        </p:nvPicPr>
        <p:blipFill>
          <a:blip r:embed="rId4"/>
          <a:stretch>
            <a:fillRect/>
          </a:stretch>
        </p:blipFill>
        <p:spPr>
          <a:xfrm>
            <a:off x="7540753" y="246025"/>
            <a:ext cx="1295400" cy="1000125"/>
          </a:xfrm>
          <a:prstGeom prst="rect">
            <a:avLst/>
          </a:prstGeom>
        </p:spPr>
      </p:pic>
    </p:spTree>
    <p:extLst>
      <p:ext uri="{BB962C8B-B14F-4D97-AF65-F5344CB8AC3E}">
        <p14:creationId xmlns:p14="http://schemas.microsoft.com/office/powerpoint/2010/main" val="302882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375" y="166910"/>
            <a:ext cx="10859936" cy="1280890"/>
          </a:xfrm>
        </p:spPr>
        <p:txBody>
          <a:bodyPr/>
          <a:lstStyle/>
          <a:p>
            <a:r>
              <a:rPr lang="en-US" dirty="0"/>
              <a:t>Decathlon = 10 </a:t>
            </a:r>
            <a:r>
              <a:rPr lang="en-US" dirty="0" smtClean="0"/>
              <a:t>Events + Super Quiz </a:t>
            </a:r>
            <a:r>
              <a:rPr lang="en-US" sz="1200" dirty="0" smtClean="0"/>
              <a:t>(SQ is open to the public to watch)</a:t>
            </a:r>
            <a:endParaRPr lang="en-US" sz="1200" dirty="0"/>
          </a:p>
        </p:txBody>
      </p:sp>
      <p:sp>
        <p:nvSpPr>
          <p:cNvPr id="3" name="Content Placeholder 2"/>
          <p:cNvSpPr>
            <a:spLocks noGrp="1"/>
          </p:cNvSpPr>
          <p:nvPr>
            <p:ph idx="1"/>
          </p:nvPr>
        </p:nvSpPr>
        <p:spPr>
          <a:xfrm>
            <a:off x="1874837" y="876300"/>
            <a:ext cx="2192338" cy="695325"/>
          </a:xfrm>
        </p:spPr>
        <p:txBody>
          <a:bodyPr/>
          <a:lstStyle/>
          <a:p>
            <a:r>
              <a:rPr lang="en-US" sz="2400" b="1" dirty="0"/>
              <a:t>Super Quiz</a:t>
            </a:r>
          </a:p>
          <a:p>
            <a:endParaRPr lang="en-US" dirty="0"/>
          </a:p>
        </p:txBody>
      </p:sp>
      <p:pic>
        <p:nvPicPr>
          <p:cNvPr id="10" name="Picture 9"/>
          <p:cNvPicPr>
            <a:picLocks noChangeAspect="1"/>
          </p:cNvPicPr>
          <p:nvPr/>
        </p:nvPicPr>
        <p:blipFill>
          <a:blip r:embed="rId2"/>
          <a:stretch>
            <a:fillRect/>
          </a:stretch>
        </p:blipFill>
        <p:spPr>
          <a:xfrm>
            <a:off x="1874837" y="1447800"/>
            <a:ext cx="9794240" cy="4984010"/>
          </a:xfrm>
          <a:prstGeom prst="rect">
            <a:avLst/>
          </a:prstGeom>
        </p:spPr>
      </p:pic>
    </p:spTree>
    <p:extLst>
      <p:ext uri="{BB962C8B-B14F-4D97-AF65-F5344CB8AC3E}">
        <p14:creationId xmlns:p14="http://schemas.microsoft.com/office/powerpoint/2010/main" val="3211104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Decathlon = 10 Events 1000 pts each</a:t>
            </a:r>
            <a:endParaRPr lang="en-US" dirty="0"/>
          </a:p>
        </p:txBody>
      </p:sp>
      <p:sp>
        <p:nvSpPr>
          <p:cNvPr id="3" name="Content Placeholder 2"/>
          <p:cNvSpPr>
            <a:spLocks noGrp="1"/>
          </p:cNvSpPr>
          <p:nvPr>
            <p:ph idx="1"/>
          </p:nvPr>
        </p:nvSpPr>
        <p:spPr>
          <a:xfrm>
            <a:off x="2474912" y="1438274"/>
            <a:ext cx="8915400" cy="5076826"/>
          </a:xfrm>
        </p:spPr>
        <p:txBody>
          <a:bodyPr>
            <a:noAutofit/>
          </a:bodyPr>
          <a:lstStyle/>
          <a:p>
            <a:endParaRPr lang="en-US" b="1" dirty="0" smtClean="0"/>
          </a:p>
          <a:p>
            <a:endParaRPr lang="en-US" b="1" dirty="0"/>
          </a:p>
          <a:p>
            <a:endParaRPr lang="en-US" b="1" dirty="0" smtClean="0"/>
          </a:p>
          <a:p>
            <a:endParaRPr lang="en-US" b="1" dirty="0"/>
          </a:p>
          <a:p>
            <a:pPr>
              <a:buFont typeface="+mj-lt"/>
              <a:buAutoNum type="arabicPeriod"/>
            </a:pPr>
            <a:r>
              <a:rPr lang="en-US" b="1" dirty="0" smtClean="0"/>
              <a:t>Science</a:t>
            </a:r>
          </a:p>
          <a:p>
            <a:pPr>
              <a:buFont typeface="+mj-lt"/>
              <a:buAutoNum type="arabicPeriod"/>
            </a:pPr>
            <a:r>
              <a:rPr lang="en-US" b="1" dirty="0" smtClean="0"/>
              <a:t>Literature</a:t>
            </a:r>
          </a:p>
          <a:p>
            <a:pPr>
              <a:buFont typeface="+mj-lt"/>
              <a:buAutoNum type="arabicPeriod"/>
            </a:pPr>
            <a:r>
              <a:rPr lang="en-US" b="1" dirty="0" smtClean="0"/>
              <a:t>Art</a:t>
            </a:r>
          </a:p>
          <a:p>
            <a:pPr>
              <a:buFont typeface="+mj-lt"/>
              <a:buAutoNum type="arabicPeriod"/>
            </a:pPr>
            <a:r>
              <a:rPr lang="en-US" b="1" dirty="0" smtClean="0"/>
              <a:t>Music</a:t>
            </a:r>
          </a:p>
          <a:p>
            <a:pPr>
              <a:buFont typeface="+mj-lt"/>
              <a:buAutoNum type="arabicPeriod"/>
            </a:pPr>
            <a:r>
              <a:rPr lang="en-US" b="1" dirty="0" smtClean="0"/>
              <a:t>Social Science</a:t>
            </a:r>
          </a:p>
          <a:p>
            <a:pPr>
              <a:buFont typeface="+mj-lt"/>
              <a:buAutoNum type="arabicPeriod"/>
            </a:pPr>
            <a:r>
              <a:rPr lang="en-US" b="1" dirty="0" smtClean="0"/>
              <a:t>Economics</a:t>
            </a:r>
          </a:p>
          <a:p>
            <a:pPr>
              <a:buFont typeface="+mj-lt"/>
              <a:buAutoNum type="arabicPeriod"/>
            </a:pPr>
            <a:r>
              <a:rPr lang="en-US" b="1" dirty="0" smtClean="0"/>
              <a:t>Mathematics</a:t>
            </a:r>
          </a:p>
        </p:txBody>
      </p:sp>
      <p:pic>
        <p:nvPicPr>
          <p:cNvPr id="1026" name="Picture 2" descr="Image result for USAD scant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31787">
            <a:off x="4381523" y="1648616"/>
            <a:ext cx="2044770" cy="26400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00350" y="2348477"/>
            <a:ext cx="3333750" cy="523220"/>
          </a:xfrm>
          <a:prstGeom prst="rect">
            <a:avLst/>
          </a:prstGeom>
          <a:noFill/>
        </p:spPr>
        <p:txBody>
          <a:bodyPr wrap="square" rtlCol="0">
            <a:spAutoFit/>
          </a:bodyPr>
          <a:lstStyle/>
          <a:p>
            <a:r>
              <a:rPr lang="en-US" sz="2800" dirty="0" smtClean="0"/>
              <a:t>Tests</a:t>
            </a:r>
            <a:endParaRPr lang="en-US" sz="2800" dirty="0"/>
          </a:p>
        </p:txBody>
      </p:sp>
      <p:sp>
        <p:nvSpPr>
          <p:cNvPr id="6" name="TextBox 5"/>
          <p:cNvSpPr txBox="1"/>
          <p:nvPr/>
        </p:nvSpPr>
        <p:spPr>
          <a:xfrm>
            <a:off x="7109012" y="1783976"/>
            <a:ext cx="4395600" cy="369332"/>
          </a:xfrm>
          <a:prstGeom prst="rect">
            <a:avLst/>
          </a:prstGeom>
          <a:noFill/>
        </p:spPr>
        <p:txBody>
          <a:bodyPr wrap="square" rtlCol="0">
            <a:spAutoFit/>
          </a:bodyPr>
          <a:lstStyle/>
          <a:p>
            <a:r>
              <a:rPr lang="en-US" dirty="0" smtClean="0"/>
              <a:t>7 objective events (tests)</a:t>
            </a:r>
            <a:endParaRPr lang="en-US" dirty="0"/>
          </a:p>
        </p:txBody>
      </p:sp>
      <p:pic>
        <p:nvPicPr>
          <p:cNvPr id="7" name="Picture 6"/>
          <p:cNvPicPr>
            <a:picLocks noChangeAspect="1"/>
          </p:cNvPicPr>
          <p:nvPr/>
        </p:nvPicPr>
        <p:blipFill>
          <a:blip r:embed="rId3"/>
          <a:stretch>
            <a:fillRect/>
          </a:stretch>
        </p:blipFill>
        <p:spPr>
          <a:xfrm>
            <a:off x="7048768" y="3152775"/>
            <a:ext cx="5038725" cy="3362325"/>
          </a:xfrm>
          <a:prstGeom prst="rect">
            <a:avLst/>
          </a:prstGeom>
        </p:spPr>
      </p:pic>
    </p:spTree>
    <p:extLst>
      <p:ext uri="{BB962C8B-B14F-4D97-AF65-F5344CB8AC3E}">
        <p14:creationId xmlns:p14="http://schemas.microsoft.com/office/powerpoint/2010/main" val="427521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275" y="169839"/>
            <a:ext cx="8911687" cy="1280890"/>
          </a:xfrm>
        </p:spPr>
        <p:txBody>
          <a:bodyPr/>
          <a:lstStyle/>
          <a:p>
            <a:r>
              <a:rPr lang="en-US" dirty="0"/>
              <a:t>Decathlon = 10 Events</a:t>
            </a:r>
          </a:p>
        </p:txBody>
      </p:sp>
      <p:sp>
        <p:nvSpPr>
          <p:cNvPr id="3" name="Content Placeholder 2"/>
          <p:cNvSpPr>
            <a:spLocks noGrp="1"/>
          </p:cNvSpPr>
          <p:nvPr>
            <p:ph idx="1"/>
          </p:nvPr>
        </p:nvSpPr>
        <p:spPr>
          <a:xfrm>
            <a:off x="496415" y="1395291"/>
            <a:ext cx="8915400" cy="3777622"/>
          </a:xfrm>
        </p:spPr>
        <p:txBody>
          <a:bodyPr>
            <a:normAutofit/>
          </a:bodyPr>
          <a:lstStyle/>
          <a:p>
            <a:pPr marL="0" indent="0">
              <a:buNone/>
            </a:pPr>
            <a:r>
              <a:rPr lang="en-US" sz="2000" b="1" dirty="0" smtClean="0"/>
              <a:t>8. 	Essay</a:t>
            </a:r>
            <a:endParaRPr lang="en-US" sz="2000" b="1" dirty="0"/>
          </a:p>
          <a:p>
            <a:pPr marL="0" indent="0">
              <a:buNone/>
            </a:pPr>
            <a:r>
              <a:rPr lang="en-US" sz="2000" b="1" dirty="0" smtClean="0"/>
              <a:t>9. 	Speech</a:t>
            </a:r>
            <a:endParaRPr lang="en-US" sz="2000" b="1" dirty="0"/>
          </a:p>
          <a:p>
            <a:pPr marL="0" indent="0">
              <a:buNone/>
            </a:pPr>
            <a:r>
              <a:rPr lang="en-US" sz="2000" b="1" dirty="0" smtClean="0"/>
              <a:t>10. 	Interview</a:t>
            </a:r>
            <a:endParaRPr lang="en-US" sz="2000" b="1" dirty="0"/>
          </a:p>
        </p:txBody>
      </p:sp>
      <p:pic>
        <p:nvPicPr>
          <p:cNvPr id="2050" name="Picture 2" descr="Image result for ess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84248">
            <a:off x="2438556" y="1266540"/>
            <a:ext cx="1452465" cy="18796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49506" y="710923"/>
            <a:ext cx="5187284" cy="369332"/>
          </a:xfrm>
          <a:prstGeom prst="rect">
            <a:avLst/>
          </a:prstGeom>
          <a:noFill/>
        </p:spPr>
        <p:txBody>
          <a:bodyPr wrap="square" rtlCol="0">
            <a:spAutoFit/>
          </a:bodyPr>
          <a:lstStyle/>
          <a:p>
            <a:r>
              <a:rPr lang="en-US" dirty="0" smtClean="0"/>
              <a:t>3 Subjective events (performance events)</a:t>
            </a:r>
            <a:endParaRPr lang="en-US" dirty="0"/>
          </a:p>
        </p:txBody>
      </p:sp>
      <p:pic>
        <p:nvPicPr>
          <p:cNvPr id="5" name="Picture 4"/>
          <p:cNvPicPr>
            <a:picLocks noChangeAspect="1"/>
          </p:cNvPicPr>
          <p:nvPr/>
        </p:nvPicPr>
        <p:blipFill>
          <a:blip r:embed="rId3"/>
          <a:stretch>
            <a:fillRect/>
          </a:stretch>
        </p:blipFill>
        <p:spPr>
          <a:xfrm>
            <a:off x="496415" y="3563714"/>
            <a:ext cx="2917846" cy="3119316"/>
          </a:xfrm>
          <a:prstGeom prst="rect">
            <a:avLst/>
          </a:prstGeom>
        </p:spPr>
      </p:pic>
      <p:pic>
        <p:nvPicPr>
          <p:cNvPr id="7" name="Picture 6"/>
          <p:cNvPicPr>
            <a:picLocks noChangeAspect="1"/>
          </p:cNvPicPr>
          <p:nvPr/>
        </p:nvPicPr>
        <p:blipFill>
          <a:blip r:embed="rId4"/>
          <a:stretch>
            <a:fillRect/>
          </a:stretch>
        </p:blipFill>
        <p:spPr>
          <a:xfrm>
            <a:off x="4480559" y="1866338"/>
            <a:ext cx="2544739" cy="3081778"/>
          </a:xfrm>
          <a:prstGeom prst="rect">
            <a:avLst/>
          </a:prstGeom>
        </p:spPr>
      </p:pic>
      <p:pic>
        <p:nvPicPr>
          <p:cNvPr id="8" name="Picture 7"/>
          <p:cNvPicPr>
            <a:picLocks noChangeAspect="1"/>
          </p:cNvPicPr>
          <p:nvPr/>
        </p:nvPicPr>
        <p:blipFill>
          <a:blip r:embed="rId5"/>
          <a:stretch>
            <a:fillRect/>
          </a:stretch>
        </p:blipFill>
        <p:spPr>
          <a:xfrm>
            <a:off x="7148147" y="534641"/>
            <a:ext cx="4916296" cy="6058145"/>
          </a:xfrm>
          <a:prstGeom prst="rect">
            <a:avLst/>
          </a:prstGeom>
        </p:spPr>
      </p:pic>
    </p:spTree>
    <p:extLst>
      <p:ext uri="{BB962C8B-B14F-4D97-AF65-F5344CB8AC3E}">
        <p14:creationId xmlns:p14="http://schemas.microsoft.com/office/powerpoint/2010/main" val="896176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987" y="138335"/>
            <a:ext cx="5350925" cy="795115"/>
          </a:xfrm>
        </p:spPr>
        <p:txBody>
          <a:bodyPr>
            <a:normAutofit fontScale="90000"/>
          </a:bodyPr>
          <a:lstStyle/>
          <a:p>
            <a:r>
              <a:rPr lang="en-US" dirty="0" smtClean="0"/>
              <a:t>FUN – FRIENDS – FOOD</a:t>
            </a:r>
            <a:br>
              <a:rPr lang="en-US" dirty="0" smtClean="0"/>
            </a:br>
            <a:endParaRPr lang="en-US" dirty="0"/>
          </a:p>
        </p:txBody>
      </p:sp>
      <p:pic>
        <p:nvPicPr>
          <p:cNvPr id="8" name="Picture 7"/>
          <p:cNvPicPr>
            <a:picLocks noChangeAspect="1"/>
          </p:cNvPicPr>
          <p:nvPr/>
        </p:nvPicPr>
        <p:blipFill>
          <a:blip r:embed="rId3"/>
          <a:stretch>
            <a:fillRect/>
          </a:stretch>
        </p:blipFill>
        <p:spPr>
          <a:xfrm>
            <a:off x="1869440" y="933450"/>
            <a:ext cx="9977120" cy="5409879"/>
          </a:xfrm>
          <a:prstGeom prst="rect">
            <a:avLst/>
          </a:prstGeom>
        </p:spPr>
      </p:pic>
    </p:spTree>
    <p:extLst>
      <p:ext uri="{BB962C8B-B14F-4D97-AF65-F5344CB8AC3E}">
        <p14:creationId xmlns:p14="http://schemas.microsoft.com/office/powerpoint/2010/main" val="24099326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4961" y="384836"/>
            <a:ext cx="10347064" cy="6176401"/>
          </a:xfrm>
          <a:prstGeom prst="rect">
            <a:avLst/>
          </a:prstGeom>
        </p:spPr>
      </p:pic>
      <p:sp>
        <p:nvSpPr>
          <p:cNvPr id="2" name="TextBox 1"/>
          <p:cNvSpPr txBox="1"/>
          <p:nvPr/>
        </p:nvSpPr>
        <p:spPr>
          <a:xfrm>
            <a:off x="9296400" y="4876800"/>
            <a:ext cx="2635624" cy="830997"/>
          </a:xfrm>
          <a:prstGeom prst="rect">
            <a:avLst/>
          </a:prstGeom>
          <a:noFill/>
        </p:spPr>
        <p:txBody>
          <a:bodyPr wrap="square" rtlCol="0">
            <a:spAutoFit/>
          </a:bodyPr>
          <a:lstStyle/>
          <a:p>
            <a:r>
              <a:rPr lang="en-US" sz="2400" b="1" dirty="0" smtClean="0"/>
              <a:t>Play a little to let of the pressure</a:t>
            </a:r>
            <a:r>
              <a:rPr lang="en-US" sz="2400" dirty="0" smtClean="0"/>
              <a:t>.</a:t>
            </a:r>
            <a:endParaRPr lang="en-US" sz="2400" dirty="0"/>
          </a:p>
        </p:txBody>
      </p:sp>
    </p:spTree>
    <p:extLst>
      <p:ext uri="{BB962C8B-B14F-4D97-AF65-F5344CB8AC3E}">
        <p14:creationId xmlns:p14="http://schemas.microsoft.com/office/powerpoint/2010/main" val="391664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Custom 1">
      <a:dk1>
        <a:srgbClr val="549E39"/>
      </a:dk1>
      <a:lt1>
        <a:sysClr val="window" lastClr="FFFFFF"/>
      </a:lt1>
      <a:dk2>
        <a:srgbClr val="549E39"/>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653</TotalTime>
  <Words>392</Words>
  <Application>Microsoft Office PowerPoint</Application>
  <PresentationFormat>Widescreen</PresentationFormat>
  <Paragraphs>103</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Montserrat</vt:lpstr>
      <vt:lpstr>Open Sans</vt:lpstr>
      <vt:lpstr>Wingdings 3</vt:lpstr>
      <vt:lpstr>Wisp</vt:lpstr>
      <vt:lpstr>PowerPoint Presentation</vt:lpstr>
      <vt:lpstr>What do we do?</vt:lpstr>
      <vt:lpstr>Scope</vt:lpstr>
      <vt:lpstr>PowerPoint Presentation</vt:lpstr>
      <vt:lpstr>Decathlon = 10 Events + Super Quiz (SQ is open to the public to watch)</vt:lpstr>
      <vt:lpstr>Decathlon = 10 Events 1000 pts each</vt:lpstr>
      <vt:lpstr>Decathlon = 10 Events</vt:lpstr>
      <vt:lpstr>FUN – FRIENDS – FOOD </vt:lpstr>
      <vt:lpstr>PowerPoint Presentation</vt:lpstr>
      <vt:lpstr>Awards</vt:lpstr>
      <vt:lpstr>Scholarships</vt:lpstr>
      <vt:lpstr>3 Categories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Basha High School Academic Decathlon</dc:title>
  <dc:creator>Joann</dc:creator>
  <cp:lastModifiedBy>Joann</cp:lastModifiedBy>
  <cp:revision>55</cp:revision>
  <cp:lastPrinted>2019-07-10T14:47:52Z</cp:lastPrinted>
  <dcterms:created xsi:type="dcterms:W3CDTF">2019-01-07T19:33:55Z</dcterms:created>
  <dcterms:modified xsi:type="dcterms:W3CDTF">2021-07-20T19:49:35Z</dcterms:modified>
</cp:coreProperties>
</file>